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9" r:id="rId3"/>
    <p:sldId id="261" r:id="rId4"/>
    <p:sldId id="287" r:id="rId5"/>
    <p:sldId id="263" r:id="rId6"/>
    <p:sldId id="283" r:id="rId7"/>
    <p:sldId id="266" r:id="rId8"/>
    <p:sldId id="286" r:id="rId9"/>
    <p:sldId id="265" r:id="rId10"/>
    <p:sldId id="282" r:id="rId11"/>
    <p:sldId id="269" r:id="rId12"/>
    <p:sldId id="290" r:id="rId13"/>
    <p:sldId id="291" r:id="rId14"/>
    <p:sldId id="292" r:id="rId15"/>
    <p:sldId id="273" r:id="rId16"/>
    <p:sldId id="271" r:id="rId17"/>
    <p:sldId id="294" r:id="rId18"/>
    <p:sldId id="281" r:id="rId19"/>
    <p:sldId id="268" r:id="rId20"/>
    <p:sldId id="279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90511" autoAdjust="0"/>
  </p:normalViewPr>
  <p:slideViewPr>
    <p:cSldViewPr snapToGrid="0">
      <p:cViewPr varScale="1">
        <p:scale>
          <a:sx n="75" d="100"/>
          <a:sy n="75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B3C60-B285-4FF9-8A77-0F791D96E5F7}" type="datetimeFigureOut">
              <a:rPr lang="es-EC" smtClean="0"/>
              <a:t>25/04/2017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CC0B-6D68-403A-9510-9A3037CB43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33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ELIMINAR?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CC0B-6D68-403A-9510-9A3037CB43C9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292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B07CB-6774-4ED7-AAEE-94F64B8FC199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436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Enfatizar</a:t>
            </a:r>
            <a:r>
              <a:rPr lang="es-ES" baseline="0" dirty="0"/>
              <a:t> que se respeten los plazos indicados.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DCC0B-6D68-403A-9510-9A3037CB43C9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088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4C7E-6E3E-46DA-B58F-91059CA94BD6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79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0525-6DD2-4E9E-B26E-65F3263A9303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03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37D1-90A9-4A39-A835-9270B3882DD7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82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2BD-591D-4C38-ABAF-CF35F0F94D1D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36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874C-629C-40B9-BEC5-68B0B1F08862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4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6E57-DE6A-41E0-9176-CE2CA82ED418}" type="datetime1">
              <a:rPr lang="es-EC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52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526-A6CC-4EEE-B1D9-B2A9208AC125}" type="datetime1">
              <a:rPr lang="es-EC" smtClean="0"/>
              <a:t>25/04/2017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24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2A37-F9A7-453A-82D5-305ED848208B}" type="datetime1">
              <a:rPr lang="es-EC" smtClean="0"/>
              <a:t>25/04/2017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05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0DD5A-B04A-4E57-AB56-A7A6BC75C472}" type="datetime1">
              <a:rPr lang="es-EC" smtClean="0"/>
              <a:t>25/04/2017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03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FABF-FECA-4BC0-8256-84E27212F214}" type="datetime1">
              <a:rPr lang="es-EC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23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8D0DE-C3EB-4ED7-83B7-DC78C164E319}" type="datetime1">
              <a:rPr lang="es-EC" smtClean="0"/>
              <a:t>25/04/2017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76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0679-12C2-41B9-8024-307DC060B630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087F-18ED-4D65-9B28-DE9B356915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46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alidadfcsh@espol.edu.e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alidadfcsh@espol.edu.e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jerias.espol.edu.ec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c.espol.edu.ec/rai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ac.espol.edu.ec/rai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fcsh.espol.edu.ec/es/formatos-descargables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25387"/>
            <a:ext cx="9144000" cy="2245659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FACULTAD DE CIENCIAS SOCIALES Y HUMANÍSTICAS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34118"/>
            <a:ext cx="9144000" cy="1223682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LINEAMIENTOS DE ACTIVIDAD DOCENTE</a:t>
            </a:r>
          </a:p>
          <a:p>
            <a:r>
              <a:rPr lang="es-ES" sz="2800" b="1" dirty="0">
                <a:solidFill>
                  <a:schemeClr val="accent3">
                    <a:lumMod val="50000"/>
                  </a:schemeClr>
                </a:solidFill>
              </a:rPr>
              <a:t>IT 2017-2018</a:t>
            </a:r>
            <a:endParaRPr lang="es-EC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D41D-8E5B-4872-9C56-CD9EAAFA0628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07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Importante!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957943" y="2188028"/>
            <a:ext cx="9742714" cy="3226934"/>
          </a:xfrm>
        </p:spPr>
        <p:txBody>
          <a:bodyPr/>
          <a:lstStyle/>
          <a:p>
            <a:pPr algn="just"/>
            <a:r>
              <a:rPr lang="es-ES" dirty="0"/>
              <a:t>La revisión de los portafolios correspondientes al 2016 IIT se realizará durante este semestre.</a:t>
            </a:r>
          </a:p>
          <a:p>
            <a:pPr algn="just"/>
            <a:r>
              <a:rPr lang="es-ES" dirty="0"/>
              <a:t>Con base a esa información se procederá a realizar la retroalimentación respectiva.</a:t>
            </a:r>
          </a:p>
        </p:txBody>
      </p:sp>
      <p:sp>
        <p:nvSpPr>
          <p:cNvPr id="9" name="Marcador de fecha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7524F5E-5684-4BF7-9127-5EFDBD561CF5}" type="datetime1">
              <a:rPr lang="es-EC" smtClean="0"/>
              <a:t>25/04/2017</a:t>
            </a:fld>
            <a:endParaRPr lang="es-EC"/>
          </a:p>
        </p:txBody>
      </p:sp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16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423" y="687855"/>
            <a:ext cx="10515600" cy="1140946"/>
          </a:xfrm>
        </p:spPr>
        <p:txBody>
          <a:bodyPr>
            <a:normAutofit/>
          </a:bodyPr>
          <a:lstStyle/>
          <a:p>
            <a:pPr lvl="0"/>
            <a:r>
              <a:rPr lang="es-ES" sz="3600" b="1" dirty="0">
                <a:solidFill>
                  <a:srgbClr val="FF0000"/>
                </a:solidFill>
              </a:rPr>
              <a:t>LA ASISTENCIA A CLASES SE MARCARÁ POR SESIONES </a:t>
            </a:r>
            <a:r>
              <a:rPr lang="es-ES" sz="2800" b="1" dirty="0">
                <a:solidFill>
                  <a:srgbClr val="FF0000"/>
                </a:solidFill>
              </a:rPr>
              <a:t>(Todos los Docentes)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647" y="1936376"/>
            <a:ext cx="10883153" cy="2353236"/>
          </a:xfrm>
        </p:spPr>
        <p:txBody>
          <a:bodyPr>
            <a:normAutofit/>
          </a:bodyPr>
          <a:lstStyle/>
          <a:p>
            <a:pPr algn="just"/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11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701-E3B4-4BD2-9C69-60C36B4014E0}" type="datetime1">
              <a:rPr lang="es-EC" smtClean="0"/>
              <a:t>25/04/2017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-401" r="-22"/>
          <a:stretch/>
        </p:blipFill>
        <p:spPr>
          <a:xfrm>
            <a:off x="7318170" y="4213321"/>
            <a:ext cx="2842820" cy="214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0070C0"/>
                </a:solidFill>
              </a:rPr>
              <a:t>Marcación de Asistencia a Clases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C" sz="8000" dirty="0"/>
              <a:t>Las Marcaciones deben realizarse en un lapso de </a:t>
            </a:r>
            <a:r>
              <a:rPr lang="es-EC" sz="8000" b="1" i="1" dirty="0"/>
              <a:t>10 minutos antes y hasta 10 minutos </a:t>
            </a:r>
            <a:r>
              <a:rPr lang="es-EC" sz="8000" dirty="0"/>
              <a:t>después de comenzar su clase, caso contrario se les mostrará un mensaje de “marcación fuera de rango”.</a:t>
            </a:r>
          </a:p>
          <a:p>
            <a:pPr marL="0" indent="0" algn="just">
              <a:buNone/>
            </a:pPr>
            <a:r>
              <a:rPr lang="es-EC" sz="8000" b="1" dirty="0"/>
              <a:t>Procedimiento de marcación:</a:t>
            </a:r>
            <a:endParaRPr lang="es-EC" sz="8000" dirty="0"/>
          </a:p>
          <a:p>
            <a:pPr marL="0" indent="0" algn="just">
              <a:buNone/>
            </a:pPr>
            <a:r>
              <a:rPr lang="es-EC" sz="8000" dirty="0"/>
              <a:t>Registrar su huella dactilar en el biométrico al ingresar y finalizar su sesión de clases. (En este paso se habilita el sistema del SAAC para registrar la clase a dictarse).</a:t>
            </a:r>
          </a:p>
          <a:p>
            <a:pPr marL="0" indent="0" algn="just">
              <a:buNone/>
            </a:pPr>
            <a:r>
              <a:rPr lang="es-EC" sz="8000" b="1" dirty="0"/>
              <a:t>Problemas Comunes al momento de la marcación:</a:t>
            </a:r>
            <a:endParaRPr lang="es-EC" sz="8000" dirty="0"/>
          </a:p>
          <a:p>
            <a:pPr algn="just"/>
            <a:r>
              <a:rPr lang="es-EC" sz="8000" dirty="0"/>
              <a:t>Que la huella no sea reconocida al momento de la marcación.</a:t>
            </a:r>
          </a:p>
          <a:p>
            <a:pPr algn="just"/>
            <a:r>
              <a:rPr lang="es-EC" sz="8000" dirty="0"/>
              <a:t>Que no haya energía eléctrica.</a:t>
            </a:r>
          </a:p>
          <a:p>
            <a:pPr algn="just"/>
            <a:r>
              <a:rPr lang="es-EC" sz="8000" dirty="0"/>
              <a:t>Que el sistema SAAC se encuentre deshabilitado.</a:t>
            </a:r>
          </a:p>
          <a:p>
            <a:pPr marL="0" indent="0" algn="just">
              <a:buNone/>
            </a:pPr>
            <a:r>
              <a:rPr lang="es-EC" sz="8000" b="1" dirty="0"/>
              <a:t>Soluciones a los Problemas Comunes:</a:t>
            </a:r>
            <a:endParaRPr lang="es-EC" sz="8000" dirty="0"/>
          </a:p>
          <a:p>
            <a:pPr algn="just"/>
            <a:r>
              <a:rPr lang="es-EC" sz="8000" dirty="0"/>
              <a:t> Solo cuando ocurriere alguno de los tres eventos, el docente debe firmar la hoja de asistencia que se encuentran ubicadas en cada bloque.</a:t>
            </a:r>
          </a:p>
          <a:p>
            <a:pPr marL="0" indent="0" algn="just">
              <a:buNone/>
            </a:pPr>
            <a:r>
              <a:rPr lang="es-EC" sz="8000" dirty="0"/>
              <a:t>Nota: Notificar a Calidad vía correo electrónico si </a:t>
            </a:r>
            <a:r>
              <a:rPr lang="es-EC" sz="8000" u="sng" dirty="0"/>
              <a:t>NO</a:t>
            </a:r>
            <a:r>
              <a:rPr lang="es-EC" sz="8000" dirty="0"/>
              <a:t> pudieron acceder a la hoja de asistencia física indicando el motivo respectivo.</a:t>
            </a:r>
          </a:p>
          <a:p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2BD-591D-4C38-ABAF-CF35F0F94D1D}" type="datetime1">
              <a:rPr lang="es-EC" smtClean="0"/>
              <a:t>25/04/2017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08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Justificaciones de Faltas a clases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s-ES" sz="3200" dirty="0"/>
              <a:t>Toda justificación de falta a clase debe ser dirigida a </a:t>
            </a:r>
            <a:r>
              <a:rPr lang="es-ES" sz="3200" dirty="0" err="1"/>
              <a:t>Subdecanato</a:t>
            </a:r>
            <a:r>
              <a:rPr lang="es-ES" sz="3200" dirty="0"/>
              <a:t> con copia a la coordinación de calidad de la Facultad </a:t>
            </a:r>
            <a:r>
              <a:rPr lang="es-ES" sz="3200" u="sng" dirty="0">
                <a:hlinkClick r:id="rId2"/>
              </a:rPr>
              <a:t>calidadfcsh@espol.edu.ec</a:t>
            </a:r>
            <a:r>
              <a:rPr lang="es-ES" sz="3200" u="sng" dirty="0"/>
              <a:t>.</a:t>
            </a:r>
          </a:p>
          <a:p>
            <a:pPr marL="0" indent="0" algn="just">
              <a:buNone/>
            </a:pPr>
            <a:r>
              <a:rPr lang="es-ES" sz="3200" dirty="0"/>
              <a:t>La recuperación de clase debe ser solicitada mediante el Sistema SAAC para que se apruebe el horario y se asigne el aula.</a:t>
            </a:r>
          </a:p>
          <a:p>
            <a:pPr marL="0" indent="0" algn="just">
              <a:buNone/>
            </a:pPr>
            <a:r>
              <a:rPr lang="es-EC" sz="3200" b="1" dirty="0"/>
              <a:t>Motivos de Faltas</a:t>
            </a:r>
            <a:endParaRPr lang="es-EC" sz="3200" dirty="0"/>
          </a:p>
          <a:p>
            <a:r>
              <a:rPr lang="es-EC" sz="3200" dirty="0"/>
              <a:t>Calamidad doméstica. </a:t>
            </a:r>
          </a:p>
          <a:p>
            <a:r>
              <a:rPr lang="es-EC" sz="3200" dirty="0"/>
              <a:t>Viaje del Docente.</a:t>
            </a:r>
          </a:p>
          <a:p>
            <a:r>
              <a:rPr lang="es-EC" sz="3200" dirty="0"/>
              <a:t>Evento/Reunión.</a:t>
            </a:r>
          </a:p>
          <a:p>
            <a:r>
              <a:rPr lang="es-EC" sz="3200" dirty="0"/>
              <a:t>Enfermedad, etc.</a:t>
            </a:r>
          </a:p>
          <a:p>
            <a:pPr marL="0" indent="0">
              <a:buNone/>
            </a:pPr>
            <a:r>
              <a:rPr lang="es-EC" sz="3200" b="1" dirty="0"/>
              <a:t>Formas de Recuperación de clases</a:t>
            </a:r>
            <a:endParaRPr lang="es-EC" sz="3200" dirty="0"/>
          </a:p>
          <a:p>
            <a:r>
              <a:rPr lang="es-EC" sz="3200" dirty="0"/>
              <a:t> Solicitar Adelanto de Clases.</a:t>
            </a:r>
          </a:p>
          <a:p>
            <a:r>
              <a:rPr lang="es-EC" sz="3200" dirty="0"/>
              <a:t>Programarlas para fechas posteriores (</a:t>
            </a:r>
            <a:r>
              <a:rPr lang="es-ES" sz="3200" dirty="0"/>
              <a:t>como máximo dentro de los 15 días posteriores a su falta)</a:t>
            </a:r>
            <a:r>
              <a:rPr lang="es-EC" sz="3200" dirty="0"/>
              <a:t>.</a:t>
            </a:r>
          </a:p>
          <a:p>
            <a:r>
              <a:rPr lang="es-EC" sz="3200" dirty="0"/>
              <a:t>Reemplazo de docente (indicar mediante correo a Calidad FCSH con copia al </a:t>
            </a:r>
            <a:r>
              <a:rPr lang="es-EC" sz="3200" dirty="0" err="1"/>
              <a:t>Subdecano</a:t>
            </a:r>
            <a:r>
              <a:rPr lang="es-EC" sz="3200" dirty="0"/>
              <a:t> el nombre de su reemplazo para  que firmen la hoja de asistencia física que se encuentra en cada bloque)</a:t>
            </a:r>
          </a:p>
          <a:p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2BD-591D-4C38-ABAF-CF35F0F94D1D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6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>
                <a:solidFill>
                  <a:srgbClr val="0070C0"/>
                </a:solidFill>
              </a:rPr>
              <a:t>Consideraciones Adicionales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/>
              <a:t>En caso excepcional que el docente no pueda culminar la clase, se sugiere dejar un trabajo para ser desarrollado por los alumnos en el tiempo restante.</a:t>
            </a:r>
          </a:p>
          <a:p>
            <a:pPr marL="0" indent="0" algn="just">
              <a:buNone/>
            </a:pPr>
            <a:r>
              <a:rPr lang="es-EC" dirty="0"/>
              <a:t>Nota: Este escenario afecta al Indicador de “</a:t>
            </a:r>
            <a:r>
              <a:rPr lang="es-EC" b="1" dirty="0"/>
              <a:t>minutos NO dictados” </a:t>
            </a:r>
            <a:r>
              <a:rPr lang="es-EC" dirty="0"/>
              <a:t>por lo cual se solicita se comunique vía correo electrónico a Calidad FCSH  el motivo y la actividad que dejó desarrollando.</a:t>
            </a:r>
          </a:p>
          <a:p>
            <a:pPr algn="just"/>
            <a:r>
              <a:rPr lang="es-EC" dirty="0"/>
              <a:t>Solo se acepta por una sola ocasión en el semestre si el docente OLVIDA realizar sus marcaciones al ingreso y/o salida de sus clases. Caso contrario, se asumirá como una falta y el docente tendrá que recuperar su clase.</a:t>
            </a:r>
          </a:p>
          <a:p>
            <a:pPr marL="0" indent="0" algn="just">
              <a:buNone/>
            </a:pPr>
            <a:r>
              <a:rPr lang="es-ES" dirty="0"/>
              <a:t>Finalmente, en caso de fallas en el sistema y no poder marcar la salida, reportar inmediatamente al Ing. Javier Morales, Coordinador de Calidad de la FCSH a </a:t>
            </a:r>
            <a:r>
              <a:rPr lang="es-ES" u="sng" dirty="0">
                <a:hlinkClick r:id="rId2"/>
              </a:rPr>
              <a:t>calidadfcsh@espol.edu.ec</a:t>
            </a:r>
            <a:r>
              <a:rPr lang="es-ES" dirty="0"/>
              <a:t>.</a:t>
            </a:r>
            <a:endParaRPr lang="es-EC" dirty="0"/>
          </a:p>
          <a:p>
            <a:pPr marL="0" indent="0" algn="just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2BD-591D-4C38-ABAF-CF35F0F94D1D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86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198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s-ES" sz="3600" b="1" dirty="0">
                <a:solidFill>
                  <a:srgbClr val="0070C0"/>
                </a:solidFill>
              </a:rPr>
              <a:t>CÓDIGO DE HONOR A INSERTARSE EN CADA UNO DE LOS EXÁMENES Y LECCIONES (Todas las materias)</a:t>
            </a:r>
            <a:endParaRPr lang="es-EC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56647"/>
            <a:ext cx="10515600" cy="3420316"/>
          </a:xfrm>
        </p:spPr>
        <p:txBody>
          <a:bodyPr/>
          <a:lstStyle/>
          <a:p>
            <a:pPr algn="just"/>
            <a:r>
              <a:rPr lang="es-ES" dirty="0"/>
              <a:t>El código de honor que fue aprobado por el Consejo Politécnico, según resolución  CP-13-03-52, debe constar en la parte superior de todos los exámenes.</a:t>
            </a:r>
          </a:p>
          <a:p>
            <a:pPr algn="just"/>
            <a:endParaRPr lang="es-EC" dirty="0"/>
          </a:p>
          <a:p>
            <a:pPr algn="just"/>
            <a:r>
              <a:rPr lang="es-ES" dirty="0"/>
              <a:t>Los docentes cuentan con el </a:t>
            </a:r>
            <a:r>
              <a:rPr lang="es-ES" b="1" i="1" u="sng" dirty="0"/>
              <a:t>servicio de imprenta </a:t>
            </a:r>
            <a:r>
              <a:rPr lang="es-ES" dirty="0"/>
              <a:t>de la ESPOL para la reproducción de pruebas y exámenes previo retiro de orden entregada por la Secretaria de </a:t>
            </a:r>
            <a:r>
              <a:rPr lang="es-ES" dirty="0" err="1"/>
              <a:t>Subdecanato</a:t>
            </a:r>
            <a:r>
              <a:rPr lang="es-ES" dirty="0"/>
              <a:t> la Lcda. Janeth </a:t>
            </a:r>
            <a:r>
              <a:rPr lang="es-ES" dirty="0" err="1"/>
              <a:t>Aspiazu</a:t>
            </a:r>
            <a:r>
              <a:rPr lang="es-ES" dirty="0"/>
              <a:t>.</a:t>
            </a:r>
            <a:endParaRPr lang="es-EC" dirty="0"/>
          </a:p>
          <a:p>
            <a:pPr algn="just"/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15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5F1D-1A85-4299-B291-28B7033693CE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6552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es-ES" b="1" dirty="0">
                <a:solidFill>
                  <a:srgbClr val="0070C0"/>
                </a:solidFill>
              </a:rPr>
              <a:t>REVISIÓN Y SUBIDA DE NOTAS DE LAS EVALUACIONES EN EL SISTEMA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522514" y="1586752"/>
            <a:ext cx="7630885" cy="47695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dirty="0"/>
              <a:t>Se solicita a los profesores que hagan la revisión de las evaluaciones siendo éstas: lecciones, exámenes y proyectos para que los estudiantes reciban retroalimentación sobre su desempeño académico.  (La revisión debería ser previo al ingreso de notas)</a:t>
            </a:r>
          </a:p>
          <a:p>
            <a:pPr marL="0" indent="0" algn="just">
              <a:buNone/>
            </a:pPr>
            <a:r>
              <a:rPr lang="es-ES" sz="2400" dirty="0"/>
              <a:t>	Es importante fijar una fecha y horario con los estudiantes. </a:t>
            </a:r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Ingresar las notas dentro tiempo establecido.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Se les recuerda que como política  de la Facultad el ingreso de notas  provisionales es una práctica no deseada.</a:t>
            </a:r>
          </a:p>
          <a:p>
            <a:pPr algn="just"/>
            <a:endParaRPr lang="es-EC" sz="240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16</a:t>
            </a:fld>
            <a:endParaRPr lang="es-EC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497-9BFD-4021-8374-2A5CB265341C}" type="datetime1">
              <a:rPr lang="es-EC" smtClean="0"/>
              <a:t>25/04/2017</a:t>
            </a:fld>
            <a:endParaRPr lang="es-EC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358896"/>
            <a:ext cx="3979851" cy="264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8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just"/>
            <a:r>
              <a:rPr lang="es-EC" b="1" dirty="0">
                <a:solidFill>
                  <a:srgbClr val="0070C0"/>
                </a:solidFill>
              </a:rPr>
              <a:t>REGLAMENTO DE EVALUACIONES Y CALIFICACIONES DE PREGRADO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69471" y="1885010"/>
            <a:ext cx="10853058" cy="42770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400" dirty="0"/>
              <a:t>DEL PROCESO DE CALIFICACIONES Art. 13.- </a:t>
            </a:r>
            <a:r>
              <a:rPr lang="es-EC" sz="2400" b="1" dirty="0"/>
              <a:t>Los profesores deberán receptar los exámenes en las fechas y horas establecidas </a:t>
            </a:r>
            <a:r>
              <a:rPr lang="es-EC" sz="2400" dirty="0"/>
              <a:t>en el calendario de actividades académicas. Y por ningún motivo se moverán estas fechas.</a:t>
            </a:r>
          </a:p>
          <a:p>
            <a:pPr marL="0" indent="0" algn="just">
              <a:buNone/>
            </a:pPr>
            <a:r>
              <a:rPr lang="es-EC" sz="2400" dirty="0"/>
              <a:t>REVISIÓN Y RECALIFICACIÓN Art. 19.- </a:t>
            </a:r>
            <a:r>
              <a:rPr lang="es-EC" sz="2400" b="1" dirty="0"/>
              <a:t>En caso de que el estudiante no esté conforme con la calificación obtenida en un examen</a:t>
            </a:r>
            <a:r>
              <a:rPr lang="es-EC" sz="2400" dirty="0"/>
              <a:t>, podrá solicitar la revisión del mismo al profesor, el cual tendrá la obligación de mostrar el examen al estudiante, explicando las razones de la calificación dada. </a:t>
            </a:r>
          </a:p>
          <a:p>
            <a:pPr marL="0" indent="0" algn="just">
              <a:buNone/>
            </a:pPr>
            <a:r>
              <a:rPr lang="es-EC" sz="2400" dirty="0"/>
              <a:t>Si luego de esta revisión el estudiante mantiene su inconformidad con la calificación, podrá solicitar dentro de los 5 días hábiles, a partir de la fecha de publicación del ingreso de las calificaciones al sistema académico,…, una recalificación al Decano, Director o Coordinador respectivo, quien nombrará un Tribunal integrado por otros dos profesores, el que procederá a la recalificación solicitada. </a:t>
            </a:r>
            <a:endParaRPr lang="es-ES" sz="240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17</a:t>
            </a:fld>
            <a:endParaRPr lang="es-EC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497-9BFD-4021-8374-2A5CB265341C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7082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518" y="660960"/>
            <a:ext cx="10977282" cy="821375"/>
          </a:xfrm>
        </p:spPr>
        <p:txBody>
          <a:bodyPr>
            <a:normAutofit/>
          </a:bodyPr>
          <a:lstStyle/>
          <a:p>
            <a:pPr lvl="0"/>
            <a:r>
              <a:rPr lang="es-ES" sz="3200" b="1" dirty="0">
                <a:solidFill>
                  <a:srgbClr val="0070C0"/>
                </a:solidFill>
              </a:rPr>
              <a:t>LECTURA DE REGLAMENTOS: DOCENTE, SANCIONES, ESCALAFÓN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161472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Código de Ética de la ESPOL- 4298</a:t>
            </a:r>
            <a:endParaRPr lang="es-EC" dirty="0"/>
          </a:p>
          <a:p>
            <a:pPr lvl="0"/>
            <a:r>
              <a:rPr lang="es-ES" dirty="0"/>
              <a:t>Reglamento de Disciplina-ESPOL-2421</a:t>
            </a:r>
            <a:endParaRPr lang="es-EC" dirty="0"/>
          </a:p>
          <a:p>
            <a:pPr lvl="0"/>
            <a:r>
              <a:rPr lang="es-ES" dirty="0"/>
              <a:t>Multas  por retraso de ingreso de notas 3, 4 y 5% sobre la </a:t>
            </a:r>
            <a:r>
              <a:rPr lang="es-ES" dirty="0" err="1"/>
              <a:t>RMU</a:t>
            </a:r>
            <a:r>
              <a:rPr lang="es-ES" dirty="0"/>
              <a:t> CAc-2013-109 se le impondrá la sanción por evaluación, de acuerdo al siguiente detalle:</a:t>
            </a:r>
            <a:endParaRPr lang="es-EC" dirty="0"/>
          </a:p>
          <a:p>
            <a:r>
              <a:rPr lang="es-ES" dirty="0"/>
              <a:t> Primer atraso:		                	 3% de la RMU.  </a:t>
            </a:r>
            <a:endParaRPr lang="es-EC" dirty="0"/>
          </a:p>
          <a:p>
            <a:r>
              <a:rPr lang="es-ES" dirty="0"/>
              <a:t>Segundo atraso (reincidente)		4% de la RMU. </a:t>
            </a:r>
            <a:endParaRPr lang="es-EC" dirty="0"/>
          </a:p>
          <a:p>
            <a:r>
              <a:rPr lang="es-ES" dirty="0"/>
              <a:t>Tercero o más atrasos (reincidente)   5% de la </a:t>
            </a:r>
            <a:r>
              <a:rPr lang="es-ES" dirty="0" err="1"/>
              <a:t>RMU</a:t>
            </a:r>
            <a:r>
              <a:rPr lang="es-ES" dirty="0"/>
              <a:t>.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18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6E8E-B67C-400D-9207-06C98D822117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8576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3724"/>
            <a:ext cx="10515600" cy="831663"/>
          </a:xfrm>
        </p:spPr>
        <p:txBody>
          <a:bodyPr/>
          <a:lstStyle/>
          <a:p>
            <a:pPr lvl="0"/>
            <a:r>
              <a:rPr lang="es-ES" b="1" dirty="0">
                <a:solidFill>
                  <a:srgbClr val="0070C0"/>
                </a:solidFill>
              </a:rPr>
              <a:t>USO DEL </a:t>
            </a:r>
            <a:r>
              <a:rPr lang="es-ES" b="1" dirty="0" err="1">
                <a:solidFill>
                  <a:srgbClr val="0070C0"/>
                </a:solidFill>
              </a:rPr>
              <a:t>SIDWEB</a:t>
            </a:r>
            <a:r>
              <a:rPr lang="es-ES" b="1" dirty="0">
                <a:solidFill>
                  <a:srgbClr val="0070C0"/>
                </a:solidFill>
              </a:rPr>
              <a:t> BETA (Todos los docentes)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el </a:t>
            </a:r>
            <a:r>
              <a:rPr lang="es-ES" dirty="0" err="1"/>
              <a:t>Sidweb</a:t>
            </a:r>
            <a:r>
              <a:rPr lang="es-ES" dirty="0"/>
              <a:t> Beta podrá cargar información como tareas, notas de clases, y demás que podrá compartir con sus estudiantes y también con colegas. Para ello deben ingresar a  www.sidweb.espol.edu.ec.  </a:t>
            </a:r>
          </a:p>
          <a:p>
            <a:r>
              <a:rPr lang="es-ES" dirty="0"/>
              <a:t>La Planificación del curso deberá ser subida al </a:t>
            </a:r>
            <a:r>
              <a:rPr lang="es-ES" dirty="0" err="1"/>
              <a:t>SidWeb</a:t>
            </a:r>
            <a:r>
              <a:rPr lang="es-ES" dirty="0"/>
              <a:t> incluido los componentes de las notas.  </a:t>
            </a:r>
            <a:endParaRPr lang="es-EC" dirty="0"/>
          </a:p>
          <a:p>
            <a:endParaRPr lang="es-EC" dirty="0"/>
          </a:p>
        </p:txBody>
      </p:sp>
      <p:pic>
        <p:nvPicPr>
          <p:cNvPr id="2050" name="Picture 2" descr="http://etherpad.proyectolatin.org/up/3a31f6aeabeb408dd7aa236e4875937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96" y="3987847"/>
            <a:ext cx="4825584" cy="12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19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940FB-EB0F-4219-8BCA-370FBBB5CFE8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242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31811"/>
            <a:ext cx="10515600" cy="963503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>
                <a:solidFill>
                  <a:srgbClr val="0070C0"/>
                </a:solidFill>
              </a:rPr>
              <a:t>CARGA ACADÉMICA Y POLITÉCNICA</a:t>
            </a:r>
            <a:br>
              <a:rPr lang="es-ES" sz="3200" b="1" dirty="0">
                <a:solidFill>
                  <a:srgbClr val="0070C0"/>
                </a:solidFill>
              </a:rPr>
            </a:b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395417" y="1495314"/>
            <a:ext cx="7018638" cy="4694350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/>
              <a:t>Guía Docente I Término 2017-2018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2</a:t>
            </a:fld>
            <a:endParaRPr lang="es-EC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4AD80-E022-4E33-97CC-2A07703ECC18}" type="datetime1">
              <a:rPr lang="es-EC" smtClean="0"/>
              <a:t>25/04/2017</a:t>
            </a:fld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716" t="9468" r="18207" b="6387"/>
          <a:stretch/>
        </p:blipFill>
        <p:spPr>
          <a:xfrm>
            <a:off x="0" y="1115162"/>
            <a:ext cx="11858171" cy="61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1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93" y="1035424"/>
            <a:ext cx="11134165" cy="655264"/>
          </a:xfrm>
        </p:spPr>
        <p:txBody>
          <a:bodyPr>
            <a:normAutofit fontScale="90000"/>
          </a:bodyPr>
          <a:lstStyle/>
          <a:p>
            <a:pPr lvl="0"/>
            <a:r>
              <a:rPr lang="es-ES" sz="4000" b="1" dirty="0">
                <a:solidFill>
                  <a:srgbClr val="0070C0"/>
                </a:solidFill>
              </a:rPr>
              <a:t>CONDUCTAS VETADAS POR CONSEJO DIRECTIVO DE LA FCSH</a:t>
            </a:r>
            <a:endParaRPr lang="es-EC" sz="40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21940"/>
          </a:xfrm>
        </p:spPr>
        <p:txBody>
          <a:bodyPr/>
          <a:lstStyle/>
          <a:p>
            <a:pPr lvl="0"/>
            <a:r>
              <a:rPr lang="es-ES" dirty="0"/>
              <a:t>Está prohibido obligar a los estudiantes a comprar libros de autoría de los profesores de la FCSH.</a:t>
            </a:r>
            <a:endParaRPr lang="es-EC" dirty="0"/>
          </a:p>
          <a:p>
            <a:pPr lvl="0"/>
            <a:r>
              <a:rPr lang="es-ES" dirty="0"/>
              <a:t>Adicionalmente está prohibido el dar puntos extras a los estudiantes por realizar trabajos particulares de los docentes.</a:t>
            </a:r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20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9EFD-F918-4F39-AAC5-20B2A54F05A3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493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42658"/>
            <a:ext cx="10724683" cy="1135722"/>
          </a:xfrm>
        </p:spPr>
        <p:txBody>
          <a:bodyPr>
            <a:normAutofit/>
          </a:bodyPr>
          <a:lstStyle/>
          <a:p>
            <a:pPr lvl="0"/>
            <a:r>
              <a:rPr lang="es-ES" sz="3400" b="1" dirty="0">
                <a:solidFill>
                  <a:srgbClr val="0070C0"/>
                </a:solidFill>
              </a:rPr>
              <a:t>CONSEJERÍAS ACADÉMICAS  I Término 2017- 2018 </a:t>
            </a:r>
            <a:r>
              <a:rPr lang="es-ES" sz="3600" b="1" dirty="0">
                <a:solidFill>
                  <a:srgbClr val="0070C0"/>
                </a:solidFill>
              </a:rPr>
              <a:t>(Todos los profesores)</a:t>
            </a:r>
            <a:endParaRPr lang="es-EC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3600" y="1978379"/>
            <a:ext cx="6992257" cy="3555593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Acceder a </a:t>
            </a:r>
            <a:r>
              <a:rPr lang="es-ES" sz="1800" dirty="0">
                <a:hlinkClick r:id="rId3"/>
              </a:rPr>
              <a:t>http://www.consejerias.espol.edu.ec</a:t>
            </a:r>
            <a:r>
              <a:rPr lang="es-ES" sz="1800" dirty="0"/>
              <a:t>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b="1" i="1" dirty="0"/>
              <a:t>Vicerrectorado informa los períodos de Consejerías</a:t>
            </a:r>
            <a:r>
              <a:rPr lang="es-ES" sz="1800" dirty="0"/>
              <a:t>. Por ejemplo, en este momento el sistema se encuentra habilitado hasta el 22 de mayo del 2017.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Durante el semestre se podrán realizar </a:t>
            </a:r>
            <a:r>
              <a:rPr lang="es-ES" sz="1800" b="1" i="1" dirty="0"/>
              <a:t>reasignaciones de consejeros.</a:t>
            </a:r>
          </a:p>
          <a:p>
            <a:pPr algn="just"/>
            <a:endParaRPr lang="es-ES" sz="1800" dirty="0"/>
          </a:p>
          <a:p>
            <a:pPr algn="just"/>
            <a:r>
              <a:rPr lang="es-ES" sz="1800" dirty="0"/>
              <a:t>La </a:t>
            </a:r>
            <a:r>
              <a:rPr lang="es-ES" sz="1800" b="1" i="1" dirty="0"/>
              <a:t>evidencia de la consejerías </a:t>
            </a:r>
            <a:r>
              <a:rPr lang="es-ES" sz="1800" dirty="0"/>
              <a:t>es el reporte “INFORME FINAL DE CONSEJERIA ACADÉMICA” que es considerado para la </a:t>
            </a:r>
            <a:r>
              <a:rPr lang="es-ES" sz="1800" b="1" dirty="0"/>
              <a:t>Evaluación Integral Del Profesor.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3</a:t>
            </a:fld>
            <a:endParaRPr lang="es-EC"/>
          </a:p>
        </p:txBody>
      </p:sp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6C42-AB1F-47CE-8DAE-9F2596721946}" type="datetime1">
              <a:rPr lang="es-EC" smtClean="0"/>
              <a:t>25/04/2017</a:t>
            </a:fld>
            <a:endParaRPr lang="es-EC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9" r="53363" b="12694"/>
          <a:stretch/>
        </p:blipFill>
        <p:spPr>
          <a:xfrm>
            <a:off x="1010303" y="2307770"/>
            <a:ext cx="3256897" cy="3768777"/>
          </a:xfrm>
        </p:spPr>
      </p:pic>
      <p:sp>
        <p:nvSpPr>
          <p:cNvPr id="6" name="Llamada de nube 5"/>
          <p:cNvSpPr/>
          <p:nvPr/>
        </p:nvSpPr>
        <p:spPr>
          <a:xfrm>
            <a:off x="7005398" y="5465402"/>
            <a:ext cx="3918857" cy="9595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Evaluación Integral anual</a:t>
            </a:r>
          </a:p>
        </p:txBody>
      </p:sp>
    </p:spTree>
    <p:extLst>
      <p:ext uri="{BB962C8B-B14F-4D97-AF65-F5344CB8AC3E}">
        <p14:creationId xmlns:p14="http://schemas.microsoft.com/office/powerpoint/2010/main" val="117268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600" b="1" dirty="0">
                <a:solidFill>
                  <a:srgbClr val="0070C0"/>
                </a:solidFill>
              </a:rPr>
              <a:t>ASISTENCIA A REUNIONES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27222"/>
            <a:ext cx="4894943" cy="4351338"/>
          </a:xfrm>
        </p:spPr>
        <p:txBody>
          <a:bodyPr>
            <a:normAutofit lnSpcReduction="10000"/>
          </a:bodyPr>
          <a:lstStyle/>
          <a:p>
            <a:pPr algn="just"/>
            <a:endParaRPr lang="es-EC" dirty="0"/>
          </a:p>
          <a:p>
            <a:pPr algn="just"/>
            <a:r>
              <a:rPr lang="es-EC" dirty="0"/>
              <a:t>Es importante que </a:t>
            </a:r>
            <a:r>
              <a:rPr lang="es-EC" b="1" i="1" dirty="0"/>
              <a:t>todos los profesores asistan </a:t>
            </a:r>
            <a:r>
              <a:rPr lang="es-EC" dirty="0"/>
              <a:t>a las reuniones que la Facultad convoque.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La </a:t>
            </a:r>
            <a:r>
              <a:rPr lang="es-EC" b="1" i="1" dirty="0"/>
              <a:t>lista de asistencia </a:t>
            </a:r>
            <a:r>
              <a:rPr lang="es-EC" dirty="0"/>
              <a:t>a cada una de las reuniones constituye la evidencia para la Evaluación Integral del Profesor.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F2BD-591D-4C38-ABAF-CF35F0F94D1D}" type="datetime1">
              <a:rPr lang="es-EC" smtClean="0"/>
              <a:t>25/04/2017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4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15495"/>
          <a:stretch/>
        </p:blipFill>
        <p:spPr>
          <a:xfrm>
            <a:off x="6554561" y="1825625"/>
            <a:ext cx="5274582" cy="3954533"/>
          </a:xfrm>
          <a:prstGeom prst="rect">
            <a:avLst/>
          </a:prstGeom>
        </p:spPr>
      </p:pic>
      <p:sp>
        <p:nvSpPr>
          <p:cNvPr id="14" name="Llamada de nube 13"/>
          <p:cNvSpPr/>
          <p:nvPr/>
        </p:nvSpPr>
        <p:spPr>
          <a:xfrm>
            <a:off x="2177143" y="5498801"/>
            <a:ext cx="3918857" cy="9595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Evaluación Integral anual</a:t>
            </a:r>
          </a:p>
        </p:txBody>
      </p:sp>
    </p:spTree>
    <p:extLst>
      <p:ext uri="{BB962C8B-B14F-4D97-AF65-F5344CB8AC3E}">
        <p14:creationId xmlns:p14="http://schemas.microsoft.com/office/powerpoint/2010/main" val="201510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6141"/>
            <a:ext cx="10515600" cy="1102493"/>
          </a:xfrm>
        </p:spPr>
        <p:txBody>
          <a:bodyPr>
            <a:noAutofit/>
          </a:bodyPr>
          <a:lstStyle/>
          <a:p>
            <a:pPr lvl="0" algn="just"/>
            <a:r>
              <a:rPr lang="es-ES" sz="3600" b="1" dirty="0">
                <a:solidFill>
                  <a:srgbClr val="0070C0"/>
                </a:solidFill>
              </a:rPr>
              <a:t>REVISIÓN DE SYLLABUS, POLÍTICAS DE CLASES Y PROGRAMA ANALÍTICO</a:t>
            </a:r>
            <a:endParaRPr lang="es-EC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3635" y="2165932"/>
            <a:ext cx="5961529" cy="34946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200" dirty="0"/>
              <a:t>Las políticas y programa analítico, deben ser </a:t>
            </a:r>
            <a:r>
              <a:rPr lang="es-ES" sz="3200" b="1" i="1" dirty="0"/>
              <a:t>elaborados en conjunto </a:t>
            </a:r>
            <a:r>
              <a:rPr lang="es-ES" sz="3200" dirty="0"/>
              <a:t>con el </a:t>
            </a:r>
            <a:r>
              <a:rPr lang="es-ES" sz="3200" b="1" i="1" dirty="0"/>
              <a:t>coordinador de materia.</a:t>
            </a:r>
          </a:p>
          <a:p>
            <a:pPr marL="0" indent="0" algn="just">
              <a:buNone/>
            </a:pPr>
            <a:endParaRPr lang="es-ES" sz="3200" b="1" i="1" dirty="0"/>
          </a:p>
          <a:p>
            <a:pPr marL="0" indent="0" algn="just">
              <a:buNone/>
            </a:pPr>
            <a:r>
              <a:rPr lang="es-ES" sz="3200" b="1" i="1" dirty="0"/>
              <a:t>Subir en </a:t>
            </a:r>
            <a:r>
              <a:rPr lang="es-ES" sz="3200" b="1" i="1" dirty="0" err="1"/>
              <a:t>onedrive</a:t>
            </a:r>
            <a:r>
              <a:rPr lang="es-ES" sz="3200" b="1" i="1" dirty="0"/>
              <a:t> </a:t>
            </a:r>
            <a:r>
              <a:rPr lang="es-ES" sz="3200" dirty="0"/>
              <a:t>hasta el lunes </a:t>
            </a:r>
            <a:r>
              <a:rPr lang="es-ES" sz="3200" b="1" dirty="0"/>
              <a:t>22 de mayo del 2017.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5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BB8E-9F4C-4A59-B3C8-819C9E567701}" type="datetime1">
              <a:rPr lang="es-EC" smtClean="0"/>
              <a:t>25/04/2017</a:t>
            </a:fld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5932"/>
            <a:ext cx="4354380" cy="28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26141"/>
            <a:ext cx="10515600" cy="1102493"/>
          </a:xfrm>
        </p:spPr>
        <p:txBody>
          <a:bodyPr>
            <a:noAutofit/>
          </a:bodyPr>
          <a:lstStyle/>
          <a:p>
            <a:pPr lvl="0" algn="just"/>
            <a:r>
              <a:rPr lang="es-ES" sz="3600" b="1" dirty="0">
                <a:solidFill>
                  <a:srgbClr val="0070C0"/>
                </a:solidFill>
              </a:rPr>
              <a:t>REVISIÓN DE SYLLABUS Y POLÍTICAS DE CLASES (Coordinador de Materia)</a:t>
            </a:r>
            <a:endParaRPr lang="es-EC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0006" y="2048730"/>
            <a:ext cx="11074100" cy="38141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b="1" i="1" dirty="0"/>
              <a:t>Mínimo 4 reuniones </a:t>
            </a:r>
            <a:r>
              <a:rPr lang="es-ES" sz="3600" dirty="0"/>
              <a:t>durante el término. </a:t>
            </a:r>
            <a:r>
              <a:rPr lang="es-ES" sz="3600" b="1" dirty="0"/>
              <a:t>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200" dirty="0"/>
              <a:t>Al inicio del término.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200" dirty="0"/>
              <a:t>Previo a la primera y segunda evaluación.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ES" sz="3200" dirty="0"/>
              <a:t>Reunión de Evaluación Final.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s-ES" sz="3600" dirty="0"/>
          </a:p>
          <a:p>
            <a:pPr marL="0" indent="0" algn="just">
              <a:buNone/>
            </a:pPr>
            <a:r>
              <a:rPr lang="es-ES" sz="3600" b="1" dirty="0"/>
              <a:t>Importante: </a:t>
            </a:r>
            <a:r>
              <a:rPr lang="es-ES" sz="3600" dirty="0"/>
              <a:t>Los </a:t>
            </a:r>
            <a:r>
              <a:rPr lang="es-ES" sz="3600" b="1" i="1" dirty="0"/>
              <a:t>exámenes deben ser unificados </a:t>
            </a:r>
            <a:r>
              <a:rPr lang="es-ES" sz="3600" dirty="0"/>
              <a:t>y las </a:t>
            </a:r>
            <a:r>
              <a:rPr lang="es-ES" sz="3600" b="1" i="1" dirty="0"/>
              <a:t>rúbricas</a:t>
            </a:r>
            <a:r>
              <a:rPr lang="es-ES" sz="3600" dirty="0"/>
              <a:t> deben ser subidas en </a:t>
            </a:r>
            <a:r>
              <a:rPr lang="es-ES" sz="3600" dirty="0" err="1"/>
              <a:t>One</a:t>
            </a:r>
            <a:r>
              <a:rPr lang="es-ES" sz="3600" dirty="0"/>
              <a:t> drive. 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6</a:t>
            </a:fld>
            <a:endParaRPr lang="es-EC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FE38-32D7-4CE4-87E2-76F24751B943}" type="datetime1">
              <a:rPr lang="es-EC" smtClean="0"/>
              <a:t>25/04/2017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92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343" y="528979"/>
            <a:ext cx="10515600" cy="877439"/>
          </a:xfrm>
        </p:spPr>
        <p:txBody>
          <a:bodyPr>
            <a:normAutofit fontScale="90000"/>
          </a:bodyPr>
          <a:lstStyle/>
          <a:p>
            <a:pPr lvl="0"/>
            <a:r>
              <a:rPr lang="es-ES" sz="3600" b="1" dirty="0">
                <a:solidFill>
                  <a:srgbClr val="0070C0"/>
                </a:solidFill>
              </a:rPr>
              <a:t>PORTAFOLIO DE FORMACIÓN (MATERIAS SELECCIONADAS)</a:t>
            </a:r>
            <a:endParaRPr lang="es-EC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729343" y="1556656"/>
            <a:ext cx="10134600" cy="46273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/>
              <a:t>Subir a </a:t>
            </a:r>
            <a:r>
              <a:rPr lang="es-ES" dirty="0" err="1"/>
              <a:t>One</a:t>
            </a:r>
            <a:r>
              <a:rPr lang="es-ES" dirty="0"/>
              <a:t> drive el portafolio de formación en la </a:t>
            </a:r>
            <a:r>
              <a:rPr lang="es-ES" b="1" i="1" dirty="0"/>
              <a:t>semana del proceso final (</a:t>
            </a:r>
            <a:r>
              <a:rPr lang="es-EC" dirty="0"/>
              <a:t>18-22 Septiembre del 2017</a:t>
            </a:r>
            <a:r>
              <a:rPr lang="es-ES" b="1" i="1" dirty="0"/>
              <a:t>)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Los portafolios de formación incluyen:</a:t>
            </a:r>
          </a:p>
          <a:p>
            <a:pPr lvl="1" algn="just"/>
            <a:r>
              <a:rPr lang="es-ES" i="1" dirty="0"/>
              <a:t>Syllabus</a:t>
            </a:r>
          </a:p>
          <a:p>
            <a:pPr lvl="1" algn="just"/>
            <a:r>
              <a:rPr lang="es-ES" i="1" dirty="0"/>
              <a:t>Políticas</a:t>
            </a:r>
          </a:p>
          <a:p>
            <a:pPr lvl="1" algn="just"/>
            <a:r>
              <a:rPr lang="es-ES" i="1" dirty="0"/>
              <a:t>Programa analítico</a:t>
            </a:r>
          </a:p>
          <a:p>
            <a:pPr lvl="1" algn="just"/>
            <a:r>
              <a:rPr lang="es-EC" dirty="0"/>
              <a:t>Informe de la Evaluación de los Resultados de Aprendizaje de la Materia Transitorio</a:t>
            </a:r>
            <a:r>
              <a:rPr lang="es-ES" i="1" dirty="0"/>
              <a:t> (</a:t>
            </a:r>
            <a:r>
              <a:rPr lang="es-ES" i="1" dirty="0">
                <a:hlinkClick r:id="rId2"/>
              </a:rPr>
              <a:t>http://www.stac.espol.edu.ec/rais</a:t>
            </a:r>
            <a:r>
              <a:rPr lang="es-ES" i="1" dirty="0"/>
              <a:t>) </a:t>
            </a:r>
          </a:p>
          <a:p>
            <a:pPr lvl="1" algn="just"/>
            <a:r>
              <a:rPr lang="es-ES" i="1" dirty="0"/>
              <a:t>3 Evidencias de cada actividad realizada (la mejor, promedio y peor) </a:t>
            </a:r>
          </a:p>
          <a:p>
            <a:pPr lvl="1" algn="just"/>
            <a:r>
              <a:rPr lang="es-ES" i="1" dirty="0"/>
              <a:t>Rúbrica de Evaluación de los exámenes</a:t>
            </a:r>
          </a:p>
          <a:p>
            <a:pPr algn="just"/>
            <a:endParaRPr lang="es-ES" i="1" dirty="0"/>
          </a:p>
          <a:p>
            <a:pPr lvl="0" algn="just"/>
            <a:r>
              <a:rPr lang="es-ES" dirty="0"/>
              <a:t>El portafolio es por Profesor, por materia seleccionada </a:t>
            </a:r>
            <a:r>
              <a:rPr lang="es-ES" b="1" i="1" dirty="0"/>
              <a:t>(ver rutas de formación) </a:t>
            </a:r>
            <a:r>
              <a:rPr lang="es-ES" dirty="0"/>
              <a:t>y por paralelo.</a:t>
            </a:r>
          </a:p>
          <a:p>
            <a:pPr lvl="0" algn="just"/>
            <a:endParaRPr lang="es-ES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B884-91EB-4D6C-B7DF-7733EACB2979}" type="datetime1">
              <a:rPr lang="es-EC" smtClean="0"/>
              <a:t>25/04/2017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6687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PORTAFOLIO DE MEDICIÓN (MATERIAS SELECCIONADAS)</a:t>
            </a:r>
            <a:endParaRPr lang="es-EC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061029"/>
            <a:ext cx="10408783" cy="4128634"/>
          </a:xfrm>
        </p:spPr>
        <p:txBody>
          <a:bodyPr>
            <a:normAutofit/>
          </a:bodyPr>
          <a:lstStyle/>
          <a:p>
            <a:r>
              <a:rPr lang="es-EC" dirty="0"/>
              <a:t>Los formatos para la medición de los RAI y RAC se encuentran en </a:t>
            </a:r>
            <a:r>
              <a:rPr lang="es-EC" dirty="0">
                <a:hlinkClick r:id="rId2"/>
              </a:rPr>
              <a:t>http://www.stac.espol.edu.ec/rais</a:t>
            </a:r>
            <a:r>
              <a:rPr lang="es-EC" dirty="0"/>
              <a:t>.</a:t>
            </a:r>
          </a:p>
          <a:p>
            <a:endParaRPr lang="es-EC" dirty="0"/>
          </a:p>
          <a:p>
            <a:r>
              <a:rPr lang="es-EC" dirty="0"/>
              <a:t>Se designará un </a:t>
            </a:r>
            <a:r>
              <a:rPr lang="es-EC" b="1" i="1" dirty="0"/>
              <a:t>coordinador por cada Resultado de Aprendizaje</a:t>
            </a:r>
            <a:r>
              <a:rPr lang="es-EC" dirty="0"/>
              <a:t>.</a:t>
            </a:r>
          </a:p>
          <a:p>
            <a:endParaRPr lang="es-EC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A526-A6CC-4EEE-B1D9-B2A9208AC125}" type="datetime1">
              <a:rPr lang="es-EC" smtClean="0"/>
              <a:t>25/04/2017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8087F-18ED-4D65-9B28-DE9B35691591}" type="slidenum">
              <a:rPr lang="es-ES" smtClean="0"/>
              <a:t>8</a:t>
            </a:fld>
            <a:endParaRPr lang="es-ES"/>
          </a:p>
        </p:txBody>
      </p:sp>
      <p:pic>
        <p:nvPicPr>
          <p:cNvPr id="2050" name="Picture 2" descr="Resultado de imagen para measure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4" y="3961514"/>
            <a:ext cx="3338286" cy="22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lamada de nube 10"/>
          <p:cNvSpPr/>
          <p:nvPr/>
        </p:nvSpPr>
        <p:spPr>
          <a:xfrm>
            <a:off x="3581400" y="5210629"/>
            <a:ext cx="3918857" cy="8122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/>
              <a:t>Evaluación Integral anual</a:t>
            </a:r>
          </a:p>
        </p:txBody>
      </p:sp>
    </p:spTree>
    <p:extLst>
      <p:ext uri="{BB962C8B-B14F-4D97-AF65-F5344CB8AC3E}">
        <p14:creationId xmlns:p14="http://schemas.microsoft.com/office/powerpoint/2010/main" val="236196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24" y="1052108"/>
            <a:ext cx="11615351" cy="702147"/>
          </a:xfrm>
        </p:spPr>
        <p:txBody>
          <a:bodyPr>
            <a:normAutofit/>
          </a:bodyPr>
          <a:lstStyle/>
          <a:p>
            <a:pPr lvl="0" algn="ctr"/>
            <a:r>
              <a:rPr lang="es-ES" sz="3200" b="1" dirty="0">
                <a:solidFill>
                  <a:srgbClr val="0070C0"/>
                </a:solidFill>
              </a:rPr>
              <a:t>ENTREGA DE INFORMES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700482" y="4079553"/>
            <a:ext cx="8254832" cy="1828799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/>
              <a:t>Fecha de entrega: Subir en el </a:t>
            </a:r>
            <a:r>
              <a:rPr lang="es-ES" dirty="0" err="1"/>
              <a:t>One</a:t>
            </a:r>
            <a:r>
              <a:rPr lang="es-ES" dirty="0"/>
              <a:t> drive hasta la semana </a:t>
            </a:r>
            <a:r>
              <a:rPr lang="es-ES" b="1" dirty="0"/>
              <a:t>del proceso final</a:t>
            </a:r>
            <a:r>
              <a:rPr lang="es-ES" dirty="0"/>
              <a:t> </a:t>
            </a:r>
            <a:r>
              <a:rPr lang="es-ES" b="1" i="1" dirty="0"/>
              <a:t>(</a:t>
            </a:r>
            <a:r>
              <a:rPr lang="es-EC" dirty="0"/>
              <a:t>18-22 Septiembre del 2017</a:t>
            </a:r>
            <a:r>
              <a:rPr lang="es-ES" b="1" i="1" dirty="0"/>
              <a:t>).</a:t>
            </a:r>
          </a:p>
          <a:p>
            <a:pPr algn="just"/>
            <a:r>
              <a:rPr lang="es-ES" i="1" dirty="0"/>
              <a:t>Los reportes se encuentran en </a:t>
            </a:r>
            <a:r>
              <a:rPr lang="es-ES" b="1" i="1" dirty="0">
                <a:hlinkClick r:id="rId2"/>
              </a:rPr>
              <a:t>http://www.fcsh.espol.edu.ec/es/formatos-descargables</a:t>
            </a:r>
            <a:endParaRPr lang="es-ES" b="1" i="1" dirty="0"/>
          </a:p>
          <a:p>
            <a:pPr algn="just"/>
            <a:endParaRPr lang="es-EC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84FA-E63D-4A39-BADF-5CA1ECC0ECB2}" type="datetime1">
              <a:rPr lang="es-EC" smtClean="0"/>
              <a:t>25/04/2017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Guía Docente I Término 2017-2018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6638F-D495-4DD2-81F8-24FC48FB493D}" type="slidenum">
              <a:rPr lang="es-EC" smtClean="0"/>
              <a:t>9</a:t>
            </a:fld>
            <a:endParaRPr lang="es-EC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31" y="2656114"/>
            <a:ext cx="2714699" cy="2602715"/>
          </a:xfr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143707"/>
              </p:ext>
            </p:extLst>
          </p:nvPr>
        </p:nvGraphicFramePr>
        <p:xfrm>
          <a:off x="968996" y="1872572"/>
          <a:ext cx="7717804" cy="211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902">
                  <a:extLst>
                    <a:ext uri="{9D8B030D-6E8A-4147-A177-3AD203B41FA5}">
                      <a16:colId xmlns:a16="http://schemas.microsoft.com/office/drawing/2014/main" val="827760610"/>
                    </a:ext>
                  </a:extLst>
                </a:gridCol>
                <a:gridCol w="3858902">
                  <a:extLst>
                    <a:ext uri="{9D8B030D-6E8A-4147-A177-3AD203B41FA5}">
                      <a16:colId xmlns:a16="http://schemas.microsoft.com/office/drawing/2014/main" val="846472476"/>
                    </a:ext>
                  </a:extLst>
                </a:gridCol>
              </a:tblGrid>
              <a:tr h="496653">
                <a:tc>
                  <a:txBody>
                    <a:bodyPr/>
                    <a:lstStyle/>
                    <a:p>
                      <a:r>
                        <a:rPr lang="es-EC" sz="2000" i="0" dirty="0"/>
                        <a:t>Jefe o coordinador </a:t>
                      </a:r>
                      <a:r>
                        <a:rPr lang="es-EC" sz="2000" i="0" baseline="0" dirty="0"/>
                        <a:t>de Materia</a:t>
                      </a:r>
                      <a:endParaRPr lang="es-EC" sz="2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i="0" dirty="0"/>
                        <a:t>Responsable de materia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40111"/>
                  </a:ext>
                </a:extLst>
              </a:tr>
              <a:tr h="1592010">
                <a:tc>
                  <a:txBody>
                    <a:bodyPr/>
                    <a:lstStyle/>
                    <a:p>
                      <a:r>
                        <a:rPr lang="es-ES" sz="2000" i="0" dirty="0"/>
                        <a:t>1. Actas de reunión</a:t>
                      </a:r>
                    </a:p>
                    <a:p>
                      <a:r>
                        <a:rPr lang="es-ES" sz="2000" i="0" dirty="0"/>
                        <a:t>2. Informe de avance de cumplimiento de materia</a:t>
                      </a:r>
                    </a:p>
                    <a:p>
                      <a:r>
                        <a:rPr lang="es-ES" sz="2000" i="0" dirty="0"/>
                        <a:t>3. Informe de Seguimiento del Syllabus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i="0" dirty="0"/>
                        <a:t>1. Informe de avance de cumplimiento de materia</a:t>
                      </a:r>
                    </a:p>
                    <a:p>
                      <a:r>
                        <a:rPr lang="es-ES" sz="2000" i="0" dirty="0"/>
                        <a:t>2. Informe de Seguimiento del Syllabus </a:t>
                      </a:r>
                    </a:p>
                    <a:p>
                      <a:endParaRPr lang="es-EC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34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09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1251</Words>
  <Application>Microsoft Office PowerPoint</Application>
  <PresentationFormat>Panorámica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FACULTAD DE CIENCIAS SOCIALES Y HUMANÍSTICAS</vt:lpstr>
      <vt:lpstr>CARGA ACADÉMICA Y POLITÉCNICA </vt:lpstr>
      <vt:lpstr>CONSEJERÍAS ACADÉMICAS  I Término 2017- 2018 (Todos los profesores)</vt:lpstr>
      <vt:lpstr>ASISTENCIA A REUNIONES</vt:lpstr>
      <vt:lpstr>REVISIÓN DE SYLLABUS, POLÍTICAS DE CLASES Y PROGRAMA ANALÍTICO</vt:lpstr>
      <vt:lpstr>REVISIÓN DE SYLLABUS Y POLÍTICAS DE CLASES (Coordinador de Materia)</vt:lpstr>
      <vt:lpstr>PORTAFOLIO DE FORMACIÓN (MATERIAS SELECCIONADAS)</vt:lpstr>
      <vt:lpstr>PORTAFOLIO DE MEDICIÓN (MATERIAS SELECCIONADAS)</vt:lpstr>
      <vt:lpstr>ENTREGA DE INFORMES</vt:lpstr>
      <vt:lpstr>Importante!</vt:lpstr>
      <vt:lpstr>LA ASISTENCIA A CLASES SE MARCARÁ POR SESIONES (Todos los Docentes)</vt:lpstr>
      <vt:lpstr>Marcación de Asistencia a Clases</vt:lpstr>
      <vt:lpstr>Justificaciones de Faltas a clases</vt:lpstr>
      <vt:lpstr>Consideraciones Adicionales </vt:lpstr>
      <vt:lpstr>CÓDIGO DE HONOR A INSERTARSE EN CADA UNO DE LOS EXÁMENES Y LECCIONES (Todas las materias)</vt:lpstr>
      <vt:lpstr>REVISIÓN Y SUBIDA DE NOTAS DE LAS EVALUACIONES EN EL SISTEMA</vt:lpstr>
      <vt:lpstr>REGLAMENTO DE EVALUACIONES Y CALIFICACIONES DE PREGRADO</vt:lpstr>
      <vt:lpstr>LECTURA DE REGLAMENTOS: DOCENTE, SANCIONES, ESCALAFÓN</vt:lpstr>
      <vt:lpstr>USO DEL SIDWEB BETA (Todos los docentes)</vt:lpstr>
      <vt:lpstr>CONDUCTAS VETADAS POR CONSEJO DIRECTIVO DE LA FCSH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Telemarketing</dc:creator>
  <cp:lastModifiedBy>lfsanche</cp:lastModifiedBy>
  <cp:revision>114</cp:revision>
  <dcterms:created xsi:type="dcterms:W3CDTF">2015-05-05T21:19:09Z</dcterms:created>
  <dcterms:modified xsi:type="dcterms:W3CDTF">2017-04-25T23:53:08Z</dcterms:modified>
</cp:coreProperties>
</file>